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57" r:id="rId4"/>
    <p:sldId id="265" r:id="rId5"/>
    <p:sldId id="260" r:id="rId6"/>
    <p:sldId id="261" r:id="rId7"/>
    <p:sldId id="270" r:id="rId8"/>
    <p:sldId id="271" r:id="rId9"/>
    <p:sldId id="262" r:id="rId10"/>
    <p:sldId id="263" r:id="rId11"/>
    <p:sldId id="264" r:id="rId12"/>
    <p:sldId id="267" r:id="rId13"/>
    <p:sldId id="272" r:id="rId14"/>
    <p:sldId id="268" r:id="rId15"/>
    <p:sldId id="273" r:id="rId16"/>
    <p:sldId id="274" r:id="rId17"/>
    <p:sldId id="275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2" d="100"/>
          <a:sy n="142" d="100"/>
        </p:scale>
        <p:origin x="71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F822F-0DF0-422E-A477-8588E839FB9B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B6F624-C09C-42ED-B152-F909B8EF4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642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st.go.kr/kor/s_notice/press/pressView.jsp?pSeq=15834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metrics.com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2016</a:t>
            </a:r>
            <a:r>
              <a:rPr lang="ko-KR" altLang="en-US" dirty="0">
                <a:hlinkClick r:id="rId3"/>
              </a:rPr>
              <a:t>년 국민 여가 활동 조사결과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https://www.mcst.go.kr/kor/s_notice/press/pressView.jsp?pSeq=15834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045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12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003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한국콘텐츠진흥원</a:t>
            </a:r>
            <a:r>
              <a:rPr lang="ko-KR" altLang="en-US" sz="1200" dirty="0"/>
              <a:t> </a:t>
            </a:r>
            <a:r>
              <a:rPr lang="en-US" altLang="ko-KR" sz="1200" dirty="0"/>
              <a:t>– “2018 </a:t>
            </a:r>
            <a:r>
              <a:rPr lang="ko-KR" altLang="en-US" sz="1200" dirty="0"/>
              <a:t>게임이용자 실태조사</a:t>
            </a:r>
            <a:r>
              <a:rPr lang="en-US" altLang="ko-KR" sz="1200" dirty="0"/>
              <a:t>”</a:t>
            </a:r>
            <a:r>
              <a:rPr lang="ko-KR" altLang="en-US" sz="1200" dirty="0"/>
              <a:t> 중</a:t>
            </a:r>
            <a:br>
              <a:rPr lang="en-US" altLang="ko-KR" sz="1200" dirty="0"/>
            </a:br>
            <a:r>
              <a:rPr lang="ko-KR" altLang="en-US" sz="1200" dirty="0"/>
              <a:t>게임 분야별 이용 현황 및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944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한국콘텐츠진흥원</a:t>
            </a:r>
            <a:r>
              <a:rPr lang="ko-KR" altLang="en-US" sz="1200" dirty="0"/>
              <a:t> </a:t>
            </a:r>
            <a:r>
              <a:rPr lang="en-US" altLang="ko-KR" sz="1200" dirty="0"/>
              <a:t>– “2018 </a:t>
            </a:r>
            <a:r>
              <a:rPr lang="ko-KR" altLang="en-US" sz="1200" dirty="0"/>
              <a:t>게임이용자 실태조사</a:t>
            </a:r>
            <a:r>
              <a:rPr lang="en-US" altLang="ko-KR" sz="1200" dirty="0"/>
              <a:t>”</a:t>
            </a:r>
            <a:r>
              <a:rPr lang="ko-KR" altLang="en-US" sz="1200" dirty="0"/>
              <a:t> 중</a:t>
            </a:r>
            <a:br>
              <a:rPr lang="en-US" altLang="ko-KR" sz="1200" dirty="0"/>
            </a:br>
            <a:r>
              <a:rPr lang="ko-KR" altLang="en-US" sz="1200" dirty="0"/>
              <a:t>게임 분야별 이용 현황 및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04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665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한국콘텐츠진흥원</a:t>
            </a:r>
            <a:r>
              <a:rPr lang="ko-KR" altLang="en-US" sz="1200" dirty="0"/>
              <a:t> </a:t>
            </a:r>
            <a:r>
              <a:rPr lang="en-US" altLang="ko-KR" sz="1200" dirty="0"/>
              <a:t>– “2018 </a:t>
            </a:r>
            <a:r>
              <a:rPr lang="ko-KR" altLang="en-US" sz="1200" dirty="0"/>
              <a:t>게임이용자 실태조사</a:t>
            </a:r>
            <a:r>
              <a:rPr lang="en-US" altLang="ko-KR" sz="1200" dirty="0"/>
              <a:t>”</a:t>
            </a:r>
            <a:r>
              <a:rPr lang="ko-KR" altLang="en-US" sz="1200" dirty="0"/>
              <a:t> 중</a:t>
            </a:r>
            <a:br>
              <a:rPr lang="en-US" altLang="ko-KR" sz="1200" dirty="0"/>
            </a:br>
            <a:r>
              <a:rPr lang="ko-KR" altLang="en-US" sz="1200" dirty="0"/>
              <a:t>게임 분야별 이용 현황 및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627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한국콘텐츠진흥원</a:t>
            </a:r>
            <a:r>
              <a:rPr lang="ko-KR" altLang="en-US" sz="1200" dirty="0"/>
              <a:t> </a:t>
            </a:r>
            <a:r>
              <a:rPr lang="en-US" altLang="ko-KR" sz="1200" dirty="0"/>
              <a:t>– “2018 </a:t>
            </a:r>
            <a:r>
              <a:rPr lang="ko-KR" altLang="en-US" sz="1200" dirty="0"/>
              <a:t>게임이용자 실태조사</a:t>
            </a:r>
            <a:r>
              <a:rPr lang="en-US" altLang="ko-KR" sz="1200" dirty="0"/>
              <a:t>”</a:t>
            </a:r>
            <a:r>
              <a:rPr lang="ko-KR" altLang="en-US" sz="1200" dirty="0"/>
              <a:t> 중</a:t>
            </a:r>
            <a:br>
              <a:rPr lang="en-US" altLang="ko-KR" sz="1200" dirty="0"/>
            </a:br>
            <a:r>
              <a:rPr lang="ko-KR" altLang="en-US" sz="1200" dirty="0"/>
              <a:t>게임 분야별 이용 현황 및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76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73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743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3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hlinkClick r:id="rId3"/>
              </a:rPr>
              <a:t>게임트릭스</a:t>
            </a:r>
            <a:r>
              <a:rPr lang="ko-KR" altLang="en-US" dirty="0">
                <a:hlinkClick r:id="rId3"/>
              </a:rPr>
              <a:t> 리서치 제공</a:t>
            </a:r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http://www.gametrics.com/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17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/>
              <a:t>한국콘텐츠진흥원</a:t>
            </a:r>
            <a:r>
              <a:rPr lang="ko-KR" altLang="en-US" sz="1200" dirty="0"/>
              <a:t> </a:t>
            </a:r>
            <a:r>
              <a:rPr lang="en-US" altLang="ko-KR" sz="1200" dirty="0"/>
              <a:t>– “2018 </a:t>
            </a:r>
            <a:r>
              <a:rPr lang="ko-KR" altLang="en-US" sz="1200" dirty="0"/>
              <a:t>게임이용자 실태조사</a:t>
            </a:r>
            <a:r>
              <a:rPr lang="en-US" altLang="ko-KR" sz="1200" dirty="0"/>
              <a:t>”</a:t>
            </a:r>
            <a:r>
              <a:rPr lang="ko-KR" altLang="en-US" sz="1200" dirty="0"/>
              <a:t> 중</a:t>
            </a:r>
            <a:br>
              <a:rPr lang="en-US" altLang="ko-KR" sz="1200" dirty="0"/>
            </a:br>
            <a:r>
              <a:rPr lang="ko-KR" altLang="en-US" sz="1200" dirty="0"/>
              <a:t>게임 분야별 이용 현황 및 특성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B6F624-C09C-42ED-B152-F909B8EF4A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5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" y="3694261"/>
            <a:ext cx="91439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김경철</a:t>
            </a:r>
            <a:r>
              <a: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 교수님</a:t>
            </a:r>
            <a:endParaRPr kumimoji="0"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147814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대전액션 장르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0" y="4844068"/>
            <a:ext cx="9143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ALLPPT.com _ Free PowerPoint Templates, Diagrams and Charts</a:t>
            </a:r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103244" y="4199945"/>
            <a:ext cx="937514" cy="230402"/>
            <a:chOff x="3275856" y="1242391"/>
            <a:chExt cx="1656184" cy="407020"/>
          </a:xfrm>
        </p:grpSpPr>
        <p:sp>
          <p:nvSpPr>
            <p:cNvPr id="12" name="Rounded Rectangle 11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203848" y="1143652"/>
            <a:ext cx="32403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2019-2</a:t>
            </a:r>
          </a:p>
          <a:p>
            <a:pPr algn="ctr"/>
            <a:r>
              <a:rPr lang="ko-KR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시장 타당성 조사</a:t>
            </a:r>
            <a:endParaRPr lang="en-US" altLang="ko-KR" sz="28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425258-2143-4763-847D-8ACE3CAAE517}"/>
              </a:ext>
            </a:extLst>
          </p:cNvPr>
          <p:cNvSpPr txBox="1"/>
          <p:nvPr/>
        </p:nvSpPr>
        <p:spPr>
          <a:xfrm>
            <a:off x="7164288" y="4705568"/>
            <a:ext cx="19442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정명준 김지수 김근우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err="1"/>
              <a:t>오버워치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048672" cy="1123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퀘이크류의</a:t>
            </a:r>
            <a:r>
              <a:rPr lang="ko-KR" altLang="en-US" dirty="0"/>
              <a:t> </a:t>
            </a:r>
            <a:r>
              <a:rPr lang="ko-KR" altLang="en-US" dirty="0" err="1"/>
              <a:t>하이퍼</a:t>
            </a:r>
            <a:r>
              <a:rPr lang="ko-KR" altLang="en-US" dirty="0"/>
              <a:t> </a:t>
            </a:r>
            <a:r>
              <a:rPr lang="en-US" altLang="ko-KR" dirty="0"/>
              <a:t>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거점점령</a:t>
            </a:r>
            <a:r>
              <a:rPr lang="en-US" altLang="ko-KR" dirty="0"/>
              <a:t>, </a:t>
            </a:r>
            <a:r>
              <a:rPr lang="ko-KR" altLang="en-US" dirty="0"/>
              <a:t>수레밀기 등 다양한 모드 지원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짧은 플레이타임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인기 게임 분석</a:t>
            </a:r>
            <a:endParaRPr lang="en-US" dirty="0"/>
          </a:p>
        </p:txBody>
      </p:sp>
      <p:pic>
        <p:nvPicPr>
          <p:cNvPr id="6146" name="Picture 2" descr="ì¤ë²ìì¹ì ëí ì´ë¯¸ì§ ê²ìê²°ê³¼">
            <a:extLst>
              <a:ext uri="{FF2B5EF4-FFF2-40B4-BE49-F238E27FC236}">
                <a16:creationId xmlns:a16="http://schemas.microsoft.com/office/drawing/2014/main" id="{FAD77E27-0085-42F0-8652-47E3A618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25" y="2499742"/>
            <a:ext cx="4424725" cy="230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7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인기 게임들의 공통점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짧은 플레이타임</a:t>
            </a:r>
            <a:endParaRPr lang="en-US" altLang="ko-KR" sz="1600" b="1" dirty="0"/>
          </a:p>
          <a:p>
            <a:r>
              <a:rPr lang="en-US" altLang="ko-KR" dirty="0"/>
              <a:t>     - </a:t>
            </a:r>
            <a:r>
              <a:rPr lang="ko-KR" altLang="en-US" dirty="0"/>
              <a:t>여가시간의 감소로 짧은 시간 빠르게 즐길 수 있는 게임을 선호함</a:t>
            </a:r>
            <a:endParaRPr lang="en-US" altLang="ko-KR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타인과의 경쟁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/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</a:rPr>
              <a:t>     -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rPr>
              <a:t>협동보다는 경쟁 위주의 게임이 인기를 끌고 있음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쉬운 접근성</a:t>
            </a:r>
            <a:endParaRPr lang="en-US" altLang="ko-KR" sz="1600" b="1" dirty="0"/>
          </a:p>
          <a:p>
            <a:r>
              <a:rPr lang="en-US" altLang="ko-KR" dirty="0"/>
              <a:t>     - </a:t>
            </a:r>
            <a:r>
              <a:rPr lang="ko-KR" altLang="en-US" dirty="0"/>
              <a:t>진입장벽이 높지 않고 누구나 쉽게 플레이 가능</a:t>
            </a:r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/>
              <a:t>비실사적인 그래픽</a:t>
            </a:r>
            <a:endParaRPr lang="en-US" altLang="ko-KR" sz="1600" b="1" dirty="0"/>
          </a:p>
          <a:p>
            <a:r>
              <a:rPr lang="en-US" altLang="ko-KR" dirty="0"/>
              <a:t>     - </a:t>
            </a:r>
            <a:r>
              <a:rPr lang="ko-KR" altLang="en-US" dirty="0" err="1"/>
              <a:t>카툰</a:t>
            </a:r>
            <a:r>
              <a:rPr lang="ko-KR" altLang="en-US" dirty="0"/>
              <a:t> 렌더링 등 비실사적 그래픽 강세</a:t>
            </a:r>
            <a:endParaRPr lang="en-US" altLang="ko-KR" dirty="0"/>
          </a:p>
          <a:p>
            <a:pPr lvl="0"/>
            <a:endParaRPr lang="en-US" altLang="ko-KR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인기 게임 분석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02DAB1-E28A-4F79-A249-2B7E7FD3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355" y="1203598"/>
            <a:ext cx="25241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05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고려해야할 요소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짧은 플레이 타임의 액션 게임 강세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주요 장르는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FPS/TPS, AOS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및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RPG</a:t>
            </a: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주 유저 연령대는 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20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대 이하 청소년 계층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남성 유저의 비율이 높음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스트레스 해소 및 단순 재미를 추구함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종합 분석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C5ADFA-365C-4ECE-A0B1-E4770BDDD26D}"/>
              </a:ext>
            </a:extLst>
          </p:cNvPr>
          <p:cNvGrpSpPr/>
          <p:nvPr/>
        </p:nvGrpSpPr>
        <p:grpSpPr>
          <a:xfrm>
            <a:off x="5417999" y="1202351"/>
            <a:ext cx="3204546" cy="3966275"/>
            <a:chOff x="1041380" y="830997"/>
            <a:chExt cx="4679208" cy="5791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2D24F-515F-442D-AD72-30439E53C1F9}"/>
                </a:ext>
              </a:extLst>
            </p:cNvPr>
            <p:cNvSpPr txBox="1"/>
            <p:nvPr/>
          </p:nvSpPr>
          <p:spPr>
            <a:xfrm>
              <a:off x="1204747" y="6134725"/>
              <a:ext cx="292746" cy="487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B3A8AB-91CD-4DA7-AA11-EAFFF4009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35" t="33682" r="11921" b="17916"/>
            <a:stretch/>
          </p:blipFill>
          <p:spPr>
            <a:xfrm>
              <a:off x="1041380" y="830997"/>
              <a:ext cx="4679208" cy="5303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18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개발 방향</a:t>
            </a:r>
            <a:endParaRPr 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ED7490-5D7A-44C9-8FDB-44316ADFE794}"/>
              </a:ext>
            </a:extLst>
          </p:cNvPr>
          <p:cNvSpPr/>
          <p:nvPr/>
        </p:nvSpPr>
        <p:spPr>
          <a:xfrm>
            <a:off x="899592" y="1995686"/>
            <a:ext cx="2016224" cy="20162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짧은 </a:t>
            </a:r>
            <a:endParaRPr lang="en-US" altLang="ko-KR" dirty="0"/>
          </a:p>
          <a:p>
            <a:pPr algn="ctr"/>
            <a:r>
              <a:rPr lang="ko-KR" altLang="en-US" dirty="0"/>
              <a:t>플레이타임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339B20E-5F92-4C94-84CF-DDAB3A151FFC}"/>
              </a:ext>
            </a:extLst>
          </p:cNvPr>
          <p:cNvSpPr/>
          <p:nvPr/>
        </p:nvSpPr>
        <p:spPr>
          <a:xfrm>
            <a:off x="3563888" y="1995686"/>
            <a:ext cx="2016224" cy="20162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N:N </a:t>
            </a:r>
            <a:r>
              <a:rPr lang="ko-KR" altLang="en-US" dirty="0"/>
              <a:t>경쟁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19DD225-BBCB-43F3-BABB-C621030C5E73}"/>
              </a:ext>
            </a:extLst>
          </p:cNvPr>
          <p:cNvSpPr/>
          <p:nvPr/>
        </p:nvSpPr>
        <p:spPr>
          <a:xfrm>
            <a:off x="6228184" y="1995686"/>
            <a:ext cx="2016224" cy="2016224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TPS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43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C84B7206-FCD7-4981-A85D-A303F054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749653"/>
            <a:ext cx="4381500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개발 방향</a:t>
            </a:r>
            <a:endParaRPr lang="en-US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880FE53-5D7D-4391-9778-79F7479A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</p:spPr>
        <p:txBody>
          <a:bodyPr/>
          <a:lstStyle/>
          <a:p>
            <a:r>
              <a:rPr lang="ko-KR" altLang="en-US" b="1" dirty="0"/>
              <a:t>컨셉</a:t>
            </a:r>
            <a:endParaRPr lang="en-US" altLang="ko-KR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5A082E-83BD-46BE-8862-2D05D5AD9EF2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AOS + TPS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N:N </a:t>
            </a:r>
            <a:r>
              <a:rPr lang="ko-KR" altLang="en-US" dirty="0"/>
              <a:t>경쟁 및 거점 점령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다양한 특색을 가진 캐릭터들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 타겟은 </a:t>
            </a:r>
            <a:r>
              <a:rPr lang="en-US" altLang="ko-KR" dirty="0"/>
              <a:t>10~20</a:t>
            </a:r>
            <a:r>
              <a:rPr lang="ko-KR" altLang="en-US" dirty="0"/>
              <a:t>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6" name="Picture 10">
            <a:extLst>
              <a:ext uri="{FF2B5EF4-FFF2-40B4-BE49-F238E27FC236}">
                <a16:creationId xmlns:a16="http://schemas.microsoft.com/office/drawing/2014/main" id="{E2804876-0B9C-4104-981D-D479BF61D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346" y="1287057"/>
            <a:ext cx="2857500" cy="215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1092E1B-6468-4336-B194-EAC8C10F6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342" y="1592238"/>
            <a:ext cx="2664583" cy="138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92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기술 동향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네트워크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/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스트리밍 기술의 발전으로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     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클라우드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cs typeface="+mn-cs"/>
              </a:rPr>
              <a:t>게이밍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 시장 발전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고려 할 만한 시장 이슈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2C9970-98E9-4056-964B-B0D69D6877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t="9167" r="28483"/>
          <a:stretch/>
        </p:blipFill>
        <p:spPr>
          <a:xfrm>
            <a:off x="5552152" y="1073062"/>
            <a:ext cx="1828160" cy="404186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22756E5-F810-40D5-88B7-18ACC64ADF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rcRect t="5385" r="35010" b="898"/>
          <a:stretch/>
        </p:blipFill>
        <p:spPr>
          <a:xfrm>
            <a:off x="3988435" y="1186674"/>
            <a:ext cx="1519669" cy="38146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2327A63-D98B-475D-98D6-A1886986CD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</a:blip>
          <a:srcRect l="17349" t="6667" r="17662" b="-1"/>
          <a:stretch/>
        </p:blipFill>
        <p:spPr>
          <a:xfrm>
            <a:off x="7399572" y="1095277"/>
            <a:ext cx="1619341" cy="404822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5551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정부 규제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cs typeface="+mn-cs"/>
              </a:rPr>
              <a:t>셧다운제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게임중독 질병코드화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확률형 아이템 규제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prstClr val="black"/>
                </a:solidFill>
                <a:latin typeface="맑은 고딕" panose="020F0502020204030204"/>
                <a:cs typeface="+mn-cs"/>
              </a:rPr>
              <a:t>인디게임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 규제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고려 할 만한 시장 이슈</a:t>
            </a: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46D7D6-7E84-4E9C-8234-71E8954C8F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l="595" t="8751" r="2892"/>
          <a:stretch/>
        </p:blipFill>
        <p:spPr>
          <a:xfrm>
            <a:off x="4324319" y="1114060"/>
            <a:ext cx="1472721" cy="37538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842D71-D88A-4F8F-9CA5-E782ECF53A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rcRect l="3294" t="3367" r="3176" b="680"/>
          <a:stretch/>
        </p:blipFill>
        <p:spPr>
          <a:xfrm>
            <a:off x="5865806" y="1114060"/>
            <a:ext cx="1389222" cy="375388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F23E627-8CA5-4652-B66C-0D49080FC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</a:blip>
          <a:srcRect l="922" t="6956" r="820" b="8273"/>
          <a:stretch/>
        </p:blipFill>
        <p:spPr>
          <a:xfrm>
            <a:off x="7396400" y="1131590"/>
            <a:ext cx="1613458" cy="375388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240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과거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8496944" cy="1123529"/>
          </a:xfrm>
        </p:spPr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년대는 디아블로</a:t>
            </a:r>
            <a:r>
              <a:rPr lang="en-US" altLang="ko-KR" dirty="0"/>
              <a:t>, </a:t>
            </a:r>
            <a:r>
              <a:rPr lang="ko-KR" altLang="en-US" dirty="0"/>
              <a:t>바람의 나라</a:t>
            </a:r>
            <a:r>
              <a:rPr lang="en-US" altLang="ko-KR" dirty="0"/>
              <a:t>, </a:t>
            </a:r>
            <a:r>
              <a:rPr lang="ko-KR" altLang="en-US" dirty="0"/>
              <a:t>메이플 스토리 등 </a:t>
            </a:r>
            <a:r>
              <a:rPr lang="en-US" altLang="ko-KR" dirty="0"/>
              <a:t>RPG </a:t>
            </a:r>
            <a:r>
              <a:rPr lang="ko-KR" altLang="en-US" dirty="0"/>
              <a:t>장르의 게임이 강세를 보였으며</a:t>
            </a:r>
            <a:endParaRPr lang="en-US" altLang="ko-KR" dirty="0"/>
          </a:p>
          <a:p>
            <a:r>
              <a:rPr lang="en-US" altLang="ko-KR" dirty="0">
                <a:latin typeface="Arial" pitchFamily="34" charset="0"/>
                <a:cs typeface="Arial" pitchFamily="34" charset="0"/>
              </a:rPr>
              <a:t>RPG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장르</a:t>
            </a:r>
            <a:r>
              <a:rPr lang="ko-KR" altLang="en-US" dirty="0"/>
              <a:t>는 플레이 시간이 길다는 특징이 있음</a:t>
            </a:r>
            <a:endParaRPr lang="ko-KR" alt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현대 게임의 트렌드 변화</a:t>
            </a:r>
            <a:endParaRPr lang="en-US" dirty="0"/>
          </a:p>
        </p:txBody>
      </p:sp>
      <p:pic>
        <p:nvPicPr>
          <p:cNvPr id="1026" name="Picture 2" descr="ëìë¸ë¡2ì ëí ì´ë¯¸ì§ ê²ìê²°ê³¼">
            <a:extLst>
              <a:ext uri="{FF2B5EF4-FFF2-40B4-BE49-F238E27FC236}">
                <a16:creationId xmlns:a16="http://schemas.microsoft.com/office/drawing/2014/main" id="{1B119B59-0181-4BFD-88FF-0A88A4ACF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5726"/>
            <a:ext cx="2899807" cy="181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°ëì ëë¼ ë¡ê·¸ì¸ì ëí ì´ë¯¸ì§ ê²ìê²°ê³¼">
            <a:extLst>
              <a:ext uri="{FF2B5EF4-FFF2-40B4-BE49-F238E27FC236}">
                <a16:creationId xmlns:a16="http://schemas.microsoft.com/office/drawing/2014/main" id="{B27750A2-A183-4F18-A9B4-596A6A258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26" y="2643758"/>
            <a:ext cx="2466975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ë©ì´í ì¤í ë¦¬ì ëí ì´ë¯¸ì§ ê²ìê²°ê³¼">
            <a:extLst>
              <a:ext uri="{FF2B5EF4-FFF2-40B4-BE49-F238E27FC236}">
                <a16:creationId xmlns:a16="http://schemas.microsoft.com/office/drawing/2014/main" id="{CDE44D26-BEEC-453D-A73E-AA99F5354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75" y="2966401"/>
            <a:ext cx="3945409" cy="1847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현대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8496944" cy="1123529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그러나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2019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년 현재는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AOS, FPS 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등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짧은 플레이타임을 가진 장르가 유행 중이다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현대 게임의 트렌드 변화</a:t>
            </a:r>
            <a:endParaRPr lang="en-US" dirty="0"/>
          </a:p>
        </p:txBody>
      </p:sp>
      <p:pic>
        <p:nvPicPr>
          <p:cNvPr id="9218" name="Picture 2" descr="PCë°©ì ëí ì´ë¯¸ì§ ê²ìê²°ê³¼">
            <a:extLst>
              <a:ext uri="{FF2B5EF4-FFF2-40B4-BE49-F238E27FC236}">
                <a16:creationId xmlns:a16="http://schemas.microsoft.com/office/drawing/2014/main" id="{6405A5A5-2E10-4A76-AAF6-BFB43D52E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874" y="2154002"/>
            <a:ext cx="3942606" cy="262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FFE6401-C299-4197-8AFA-8696503DDC07}"/>
              </a:ext>
            </a:extLst>
          </p:cNvPr>
          <p:cNvGrpSpPr/>
          <p:nvPr/>
        </p:nvGrpSpPr>
        <p:grpSpPr>
          <a:xfrm>
            <a:off x="4576184" y="1102292"/>
            <a:ext cx="3578351" cy="3382609"/>
            <a:chOff x="3119438" y="707412"/>
            <a:chExt cx="5741502" cy="542743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85184F5-FE97-4AC1-A465-68EF37FADDFD}"/>
                </a:ext>
              </a:extLst>
            </p:cNvPr>
            <p:cNvGrpSpPr/>
            <p:nvPr/>
          </p:nvGrpSpPr>
          <p:grpSpPr>
            <a:xfrm>
              <a:off x="3119438" y="707412"/>
              <a:ext cx="5741502" cy="5427433"/>
              <a:chOff x="3119438" y="707412"/>
              <a:chExt cx="5741502" cy="5427433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C7ACAA11-7F0D-43D4-9FEA-EC76849E52D9}"/>
                  </a:ext>
                </a:extLst>
              </p:cNvPr>
              <p:cNvGrpSpPr/>
              <p:nvPr/>
            </p:nvGrpSpPr>
            <p:grpSpPr>
              <a:xfrm>
                <a:off x="3119438" y="707412"/>
                <a:ext cx="5741502" cy="4917124"/>
                <a:chOff x="4639463" y="1031284"/>
                <a:chExt cx="3939702" cy="3374030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E5549F37-146F-4CE2-B635-F0C4974FF0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23750" b="33643"/>
                <a:stretch/>
              </p:blipFill>
              <p:spPr>
                <a:xfrm>
                  <a:off x="4639463" y="1483368"/>
                  <a:ext cx="3939702" cy="292194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12" name="Picture 2">
                  <a:extLst>
                    <a:ext uri="{FF2B5EF4-FFF2-40B4-BE49-F238E27FC236}">
                      <a16:creationId xmlns:a16="http://schemas.microsoft.com/office/drawing/2014/main" id="{B766DAD3-2BAB-47E2-9A8B-3578EEAD7B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2650" y="1031284"/>
                  <a:ext cx="1293328" cy="2945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413DA598-A895-4F2F-809B-DB630EF637E9}"/>
                  </a:ext>
                </a:extLst>
              </p:cNvPr>
              <p:cNvSpPr/>
              <p:nvPr/>
            </p:nvSpPr>
            <p:spPr>
              <a:xfrm>
                <a:off x="3617428" y="5734735"/>
                <a:ext cx="47455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/>
                  <a:t>포털 검색</a:t>
                </a:r>
                <a:r>
                  <a:rPr lang="en-US" altLang="ko-KR" sz="1000" dirty="0"/>
                  <a:t>, PC</a:t>
                </a:r>
                <a:r>
                  <a:rPr lang="ko-KR" altLang="en-US" sz="1000" dirty="0"/>
                  <a:t>방 게임접속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홈페이지 방문자</a:t>
                </a:r>
                <a:r>
                  <a:rPr lang="en-US" altLang="ko-KR" sz="1000" dirty="0"/>
                  <a:t>,</a:t>
                </a:r>
              </a:p>
              <a:p>
                <a:pPr algn="ctr"/>
                <a:r>
                  <a:rPr lang="ko-KR" altLang="en-US" sz="1000" dirty="0"/>
                  <a:t>게임메카 유저들의 투표를 기준으로 집계</a:t>
                </a:r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2739A9-4202-4D50-8C0E-D5AFC1DDB45B}"/>
                </a:ext>
              </a:extLst>
            </p:cNvPr>
            <p:cNvSpPr/>
            <p:nvPr/>
          </p:nvSpPr>
          <p:spPr>
            <a:xfrm>
              <a:off x="4214813" y="1743075"/>
              <a:ext cx="2440781" cy="13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419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왜 유행하는가</a:t>
            </a:r>
            <a:r>
              <a:rPr lang="en-US" altLang="ko-KR" b="1" dirty="0"/>
              <a:t>?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현대에 이르러 개인이 누릴 수 있는 여가시간의 총량이 감소하면서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사람들은 짧은 플레이 타임을 가진 게임들을 선호하기 시작하였다고 판단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현대 게임의 트렌드 변화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5BF003-2054-42CA-8DC0-BEDD1766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59" y="2283718"/>
            <a:ext cx="4749081" cy="226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4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왜 유행하는가</a:t>
            </a:r>
            <a:r>
              <a:rPr lang="en-US" altLang="ko-KR" b="1" dirty="0"/>
              <a:t>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실제로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방 점유율 상위권 게임들은 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  <a:p>
            <a:r>
              <a:rPr lang="ko-KR" altLang="en-US" dirty="0"/>
              <a:t>모두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~30</a:t>
            </a:r>
            <a:r>
              <a:rPr lang="ko-KR" altLang="en-US" dirty="0"/>
              <a:t>분 내의 짧은 플레이타임을 가짐</a:t>
            </a:r>
            <a:endParaRPr lang="en-US" altLang="ko-KR" dirty="0"/>
          </a:p>
          <a:p>
            <a:r>
              <a:rPr lang="ko-KR" altLang="en-US" dirty="0">
                <a:latin typeface="Arial" pitchFamily="34" charset="0"/>
                <a:cs typeface="Arial" pitchFamily="34" charset="0"/>
              </a:rPr>
              <a:t>점유율 </a:t>
            </a:r>
            <a:r>
              <a:rPr lang="en-US" altLang="ko-KR" dirty="0">
                <a:latin typeface="Arial" pitchFamily="34" charset="0"/>
                <a:cs typeface="Arial" pitchFamily="34" charset="0"/>
              </a:rPr>
              <a:t>TOP3</a:t>
            </a:r>
            <a:r>
              <a:rPr lang="ko-KR" altLang="en-US" dirty="0">
                <a:latin typeface="Arial" pitchFamily="34" charset="0"/>
                <a:cs typeface="Arial" pitchFamily="34" charset="0"/>
              </a:rPr>
              <a:t>가 대전 게임 장르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현대 게임의 트렌드 변화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02DAB1-E28A-4F79-A249-2B7E7FD31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251" y="1203598"/>
            <a:ext cx="2524125" cy="347662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B73A0B8-F749-4BCB-8768-C2B5C163CD2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9201" r="33266" b="5200"/>
          <a:stretch/>
        </p:blipFill>
        <p:spPr>
          <a:xfrm>
            <a:off x="1032737" y="2578252"/>
            <a:ext cx="3452540" cy="22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4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 </a:t>
            </a:r>
            <a:r>
              <a:rPr lang="ko-KR" altLang="en-US" b="1" dirty="0"/>
              <a:t>게임 기준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높은 비율의 남성 이용자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20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대 이하의 이용자가 다수</a:t>
            </a:r>
          </a:p>
          <a:p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타겟층 분석</a:t>
            </a:r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6D852C9-9F5B-4B5B-8D38-2F14B53AD4A1}"/>
              </a:ext>
            </a:extLst>
          </p:cNvPr>
          <p:cNvGrpSpPr/>
          <p:nvPr/>
        </p:nvGrpSpPr>
        <p:grpSpPr>
          <a:xfrm>
            <a:off x="4860032" y="1361914"/>
            <a:ext cx="3498352" cy="3567586"/>
            <a:chOff x="800100" y="1124723"/>
            <a:chExt cx="5386202" cy="549279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1C3389D-6937-4812-855F-A37D720DE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35" t="34722" r="6804" b="19166"/>
            <a:stretch/>
          </p:blipFill>
          <p:spPr>
            <a:xfrm>
              <a:off x="800100" y="1124723"/>
              <a:ext cx="5386202" cy="509464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2B12C7-611B-43ED-8F69-046554BD258E}"/>
                </a:ext>
              </a:extLst>
            </p:cNvPr>
            <p:cNvSpPr txBox="1"/>
            <p:nvPr/>
          </p:nvSpPr>
          <p:spPr>
            <a:xfrm>
              <a:off x="1316963" y="6143655"/>
              <a:ext cx="284419" cy="4738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25361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 게임을 플레이하는 이유</a:t>
            </a:r>
            <a:endParaRPr lang="en-US" altLang="ko-KR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624736" cy="1123529"/>
          </a:xfrm>
        </p:spPr>
        <p:txBody>
          <a:bodyPr/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단순 재미</a:t>
            </a:r>
            <a:endParaRPr lang="en-US" altLang="ko-KR" dirty="0">
              <a:solidFill>
                <a:prstClr val="black"/>
              </a:solidFill>
            </a:endParaRPr>
          </a:p>
          <a:p>
            <a:pPr marL="285750" lvl="0" indent="-28575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cs typeface="+mn-cs"/>
              </a:rPr>
              <a:t>스트레스 해소</a:t>
            </a:r>
            <a:endParaRPr lang="en-US" altLang="ko-KR" dirty="0">
              <a:solidFill>
                <a:prstClr val="black"/>
              </a:solidFill>
              <a:latin typeface="맑은 고딕" panose="020F0502020204030204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ko-KR" altLang="en-US" dirty="0"/>
              <a:t>타겟층 분석</a:t>
            </a:r>
            <a:endParaRPr 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FC5ADFA-365C-4ECE-A0B1-E4770BDDD26D}"/>
              </a:ext>
            </a:extLst>
          </p:cNvPr>
          <p:cNvGrpSpPr/>
          <p:nvPr/>
        </p:nvGrpSpPr>
        <p:grpSpPr>
          <a:xfrm>
            <a:off x="5417999" y="1202351"/>
            <a:ext cx="3204546" cy="3966275"/>
            <a:chOff x="1041380" y="830997"/>
            <a:chExt cx="4679208" cy="579146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92D24F-515F-442D-AD72-30439E53C1F9}"/>
                </a:ext>
              </a:extLst>
            </p:cNvPr>
            <p:cNvSpPr txBox="1"/>
            <p:nvPr/>
          </p:nvSpPr>
          <p:spPr>
            <a:xfrm>
              <a:off x="1204747" y="6134725"/>
              <a:ext cx="292746" cy="4877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7B3A8AB-91CD-4DA7-AA11-EAFFF4009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735" t="33682" r="11921" b="17916"/>
            <a:stretch/>
          </p:blipFill>
          <p:spPr>
            <a:xfrm>
              <a:off x="1041380" y="830997"/>
              <a:ext cx="4679208" cy="5303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320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리그 오브 레전드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3744416" cy="1123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AOS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부동의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위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과거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판당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시간 이상의 게임시간을 보였으나 여러 패치를 통해 </a:t>
            </a:r>
            <a:r>
              <a:rPr lang="en-US" altLang="ko-KR" dirty="0">
                <a:latin typeface="+mn-ea"/>
              </a:rPr>
              <a:t>15-30</a:t>
            </a:r>
            <a:r>
              <a:rPr lang="ko-KR" altLang="en-US" dirty="0">
                <a:latin typeface="+mn-ea"/>
              </a:rPr>
              <a:t>분 수준으로 단축</a:t>
            </a:r>
            <a:endParaRPr lang="en-US" altLang="ko-KR" dirty="0">
              <a:latin typeface="+mn-e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인기 게임 분석</a:t>
            </a:r>
            <a:endParaRPr lang="en-US" dirty="0"/>
          </a:p>
        </p:txBody>
      </p:sp>
      <p:pic>
        <p:nvPicPr>
          <p:cNvPr id="2050" name="Picture 2" descr="ë¦¬ê·¸ ì¤ë¸ ë ì ëì ëí ì´ë¯¸ì§ ê²ìê²°ê³¼">
            <a:extLst>
              <a:ext uri="{FF2B5EF4-FFF2-40B4-BE49-F238E27FC236}">
                <a16:creationId xmlns:a16="http://schemas.microsoft.com/office/drawing/2014/main" id="{434D7499-7808-473D-8AD6-938D9BB87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649" y="1800260"/>
            <a:ext cx="4431815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11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배틀 그라운드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>
          <a:xfrm>
            <a:off x="395536" y="1592238"/>
            <a:ext cx="6048672" cy="112352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100</a:t>
            </a:r>
            <a:r>
              <a:rPr lang="ko-KR" altLang="en-US" dirty="0"/>
              <a:t>명이 서로 경쟁하는 배틀 </a:t>
            </a:r>
            <a:r>
              <a:rPr lang="ko-KR" altLang="en-US" dirty="0" err="1"/>
              <a:t>로얄</a:t>
            </a:r>
            <a:r>
              <a:rPr lang="ko-KR" altLang="en-US" dirty="0"/>
              <a:t> </a:t>
            </a:r>
            <a:r>
              <a:rPr lang="en-US" altLang="ko-KR" dirty="0"/>
              <a:t>FPS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판당 짧게는 </a:t>
            </a:r>
            <a:r>
              <a:rPr lang="en-US" altLang="ko-KR" dirty="0"/>
              <a:t>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길게는 </a:t>
            </a:r>
            <a:r>
              <a:rPr lang="en-US" altLang="ko-KR" dirty="0"/>
              <a:t>30</a:t>
            </a:r>
            <a:r>
              <a:rPr lang="ko-KR" altLang="en-US" dirty="0"/>
              <a:t>분정도의 짧은 플레이타임을 보임</a:t>
            </a:r>
            <a:endParaRPr lang="en-US" altLang="ko-K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인기 게임 분석</a:t>
            </a:r>
            <a:endParaRPr lang="en-US" dirty="0"/>
          </a:p>
        </p:txBody>
      </p:sp>
      <p:pic>
        <p:nvPicPr>
          <p:cNvPr id="5122" name="Picture 2" descr="ë°°í ê·¸ë¼ì´ëì ëí ì´ë¯¸ì§ ê²ìê²°ê³¼">
            <a:extLst>
              <a:ext uri="{FF2B5EF4-FFF2-40B4-BE49-F238E27FC236}">
                <a16:creationId xmlns:a16="http://schemas.microsoft.com/office/drawing/2014/main" id="{B4BBD0F4-E20F-4D48-841E-7FDE05F1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837" y="2455317"/>
            <a:ext cx="4689627" cy="219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554</Words>
  <Application>Microsoft Office PowerPoint</Application>
  <PresentationFormat>화면 슬라이드 쇼(16:9)</PresentationFormat>
  <Paragraphs>120</Paragraphs>
  <Slides>16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Arial</vt:lpstr>
      <vt:lpstr>Calibri</vt:lpstr>
      <vt:lpstr>Office Theme</vt:lpstr>
      <vt:lpstr>Custom Design</vt:lpstr>
      <vt:lpstr>PowerPoint 프레젠테이션</vt:lpstr>
      <vt:lpstr> 현대 게임의 트렌드 변화</vt:lpstr>
      <vt:lpstr> 현대 게임의 트렌드 변화</vt:lpstr>
      <vt:lpstr> 현대 게임의 트렌드 변화</vt:lpstr>
      <vt:lpstr> 현대 게임의 트렌드 변화</vt:lpstr>
      <vt:lpstr> 타겟층 분석</vt:lpstr>
      <vt:lpstr> 타겟층 분석</vt:lpstr>
      <vt:lpstr> 인기 게임 분석</vt:lpstr>
      <vt:lpstr> 인기 게임 분석</vt:lpstr>
      <vt:lpstr> 인기 게임 분석</vt:lpstr>
      <vt:lpstr> 인기 게임 분석</vt:lpstr>
      <vt:lpstr> 종합 분석</vt:lpstr>
      <vt:lpstr> 개발 방향</vt:lpstr>
      <vt:lpstr> 개발 방향</vt:lpstr>
      <vt:lpstr> 고려 할 만한 시장 이슈</vt:lpstr>
      <vt:lpstr> 고려 할 만한 시장 이슈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정 명준</cp:lastModifiedBy>
  <cp:revision>68</cp:revision>
  <dcterms:created xsi:type="dcterms:W3CDTF">2014-04-01T16:27:38Z</dcterms:created>
  <dcterms:modified xsi:type="dcterms:W3CDTF">2019-09-08T04:32:33Z</dcterms:modified>
</cp:coreProperties>
</file>